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8" r:id="rId2"/>
    <p:sldId id="308" r:id="rId3"/>
    <p:sldId id="309" r:id="rId4"/>
    <p:sldId id="332" r:id="rId5"/>
    <p:sldId id="330" r:id="rId6"/>
    <p:sldId id="322" r:id="rId7"/>
    <p:sldId id="311" r:id="rId8"/>
    <p:sldId id="312" r:id="rId9"/>
    <p:sldId id="313" r:id="rId10"/>
    <p:sldId id="327" r:id="rId11"/>
    <p:sldId id="324" r:id="rId12"/>
    <p:sldId id="331" r:id="rId13"/>
    <p:sldId id="319" r:id="rId14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D5C2B7"/>
    <a:srgbClr val="E9DFD9"/>
    <a:srgbClr val="6A7C7B"/>
    <a:srgbClr val="DEA836"/>
    <a:srgbClr val="76BCE6"/>
    <a:srgbClr val="C33A2D"/>
    <a:srgbClr val="66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415" autoAdjust="0"/>
    <p:restoredTop sz="98745" autoAdjust="0"/>
  </p:normalViewPr>
  <p:slideViewPr>
    <p:cSldViewPr snapToGrid="0">
      <p:cViewPr varScale="1">
        <p:scale>
          <a:sx n="116" d="100"/>
          <a:sy n="116" d="100"/>
        </p:scale>
        <p:origin x="-22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cs typeface="+mn-cs"/>
              </a:defRPr>
            </a:lvl1pPr>
          </a:lstStyle>
          <a:p>
            <a:pPr>
              <a:defRPr/>
            </a:pPr>
            <a:fld id="{6A065F21-E20C-4E31-A739-697DB43BE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60413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0113"/>
            <a:ext cx="4981575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cs typeface="+mn-cs"/>
              </a:defRPr>
            </a:lvl1pPr>
          </a:lstStyle>
          <a:p>
            <a:pPr>
              <a:defRPr/>
            </a:pPr>
            <a:fld id="{BE3A092C-125F-4FB6-854E-2FEFF0D7F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9463DE-6AE8-4276-B5DA-4E650E65A2DC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70744E-A3D8-4698-86ED-B44FCD44D1E3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97F9F-50F5-4570-86D6-998A25918732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359D5-75D6-4B71-BF55-1ABD03883BFB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7B00BD-9B5C-4438-843F-F7D621F83081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4579" name="Slide Number Placeholder 3"/>
          <p:cNvSpPr txBox="1">
            <a:spLocks noGrp="1"/>
          </p:cNvSpPr>
          <p:nvPr/>
        </p:nvSpPr>
        <p:spPr bwMode="auto">
          <a:xfrm>
            <a:off x="3849688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901" tIns="45450" rIns="90901" bIns="45450" anchor="b"/>
          <a:lstStyle/>
          <a:p>
            <a:pPr algn="r" defTabSz="908050"/>
            <a:fld id="{CBB35A9A-1DBD-4A7B-839A-8698895EC366}" type="slidenum">
              <a:rPr lang="en-US" sz="1200"/>
              <a:pPr algn="r" defTabSz="908050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CAB79C-36B2-4EAA-B0E6-077597A8A4E2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32771D-052C-4903-A6A6-3E2AD26450B7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365F4E-64C1-4F12-BABC-4C3A519BF49B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18988-DDA0-42B2-A1B4-A06C6846AE2A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E161CA-C61B-4DF2-B4AA-F23D4FFBAC91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D31A9-6F65-403D-9846-3ECA3AA1E988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E01A036-8207-478A-B76E-0B289B375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91B17-4415-4D52-9080-DDD3EDF69F17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49B99-106B-4155-9E54-337B2CB59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55600"/>
            <a:ext cx="1943100" cy="5586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55600"/>
            <a:ext cx="5676900" cy="5586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3E9A4-A730-4D41-B055-04E87C36449B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A753D-4E9E-4047-9198-CD0486FB1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7772400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23988"/>
            <a:ext cx="3810000" cy="451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3988"/>
            <a:ext cx="3810000" cy="451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D238D-DDC1-405E-A127-4433E5772E92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C11F1-15B3-4A4D-B0B3-3EAE7BF97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DFCB8-AA7D-4D69-A312-83C4222A00E3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05372-442A-45A1-A4F0-C78502756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47340-97E5-47D3-8C14-A11006B9D7F8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743F3-EB27-42D4-A25F-16FB1E008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23988"/>
            <a:ext cx="3810000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3988"/>
            <a:ext cx="3810000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BF118-506E-4FD8-ABBD-F78363715F63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3A1A8-8D20-4E44-B0F6-D36FC153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017C0-9875-41A7-BFC8-1DAEE5C22F29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A22C7-4C0B-4F7F-863B-B4D80F7D7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417D8-24B8-4C7C-9140-E069E7086091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8CBB2-48BB-4FD0-ADE0-1682296C6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9DF9F-9B42-4DF9-95C5-D6A1CC384036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D2B81-AC69-4B9C-B793-237210D8E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F3957-0215-4D5F-92B6-B16946661CDB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D201D-F956-49CF-803D-EEC7AFDEB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41705-B508-41DD-8688-2934E4C73DE4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D468-7C96-4D50-B528-7002D70C1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136650"/>
          </a:xfrm>
          <a:prstGeom prst="rect">
            <a:avLst/>
          </a:prstGeom>
          <a:solidFill>
            <a:srgbClr val="66CC33"/>
          </a:solidFill>
          <a:ln w="9525">
            <a:solidFill>
              <a:srgbClr val="66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55600"/>
            <a:ext cx="77724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23988"/>
            <a:ext cx="7772400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fld id="{B031B15A-35A9-48DF-8D88-7C4A5F732054}" type="datetime1">
              <a:rPr lang="en-US"/>
              <a:pPr>
                <a:defRPr/>
              </a:pPr>
              <a:t>2/24/2011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2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689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B68F8DF-68DB-44C0-89E1-E45C8CCD0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31"/>
          <p:cNvGrpSpPr>
            <a:grpSpLocks/>
          </p:cNvGrpSpPr>
          <p:nvPr userDrawn="1"/>
        </p:nvGrpSpPr>
        <p:grpSpPr bwMode="auto">
          <a:xfrm>
            <a:off x="8210550" y="6426200"/>
            <a:ext cx="449263" cy="433388"/>
            <a:chOff x="-6" y="1425"/>
            <a:chExt cx="1438" cy="1455"/>
          </a:xfrm>
        </p:grpSpPr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-6" y="1430"/>
              <a:ext cx="1438" cy="1450"/>
            </a:xfrm>
            <a:prstGeom prst="rect">
              <a:avLst/>
            </a:prstGeom>
            <a:solidFill>
              <a:srgbClr val="66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64" name="Picture 33" descr="coin stack2"/>
            <p:cNvSpPr>
              <a:spLocks noChangeAspect="1" noChangeArrowheads="1"/>
            </p:cNvSpPr>
            <p:nvPr/>
          </p:nvSpPr>
          <p:spPr bwMode="auto">
            <a:xfrm>
              <a:off x="152" y="1425"/>
              <a:ext cx="859" cy="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>
                <a:cs typeface="+mn-cs"/>
              </a:endParaRPr>
            </a:p>
          </p:txBody>
        </p:sp>
      </p:grpSp>
      <p:grpSp>
        <p:nvGrpSpPr>
          <p:cNvPr id="1033" name="Group 34"/>
          <p:cNvGrpSpPr>
            <a:grpSpLocks/>
          </p:cNvGrpSpPr>
          <p:nvPr userDrawn="1"/>
        </p:nvGrpSpPr>
        <p:grpSpPr bwMode="auto">
          <a:xfrm>
            <a:off x="8685213" y="5972175"/>
            <a:ext cx="446087" cy="433388"/>
            <a:chOff x="4296" y="2874"/>
            <a:chExt cx="1464" cy="1449"/>
          </a:xfrm>
        </p:grpSpPr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4296" y="2874"/>
              <a:ext cx="1464" cy="1444"/>
            </a:xfrm>
            <a:prstGeom prst="rect">
              <a:avLst/>
            </a:prstGeom>
            <a:solidFill>
              <a:srgbClr val="66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1038" name="Picture 36" descr="piggybank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549" y="3135"/>
              <a:ext cx="1211" cy="1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8" name="Picture 37" descr="tent_toes 7x7"/>
          <p:cNvSpPr>
            <a:spLocks noChangeAspect="1" noChangeArrowheads="1"/>
          </p:cNvSpPr>
          <p:nvPr userDrawn="1"/>
        </p:nvSpPr>
        <p:spPr bwMode="auto">
          <a:xfrm>
            <a:off x="7727950" y="6427788"/>
            <a:ext cx="4492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>
              <a:cs typeface="+mn-cs"/>
            </a:endParaRPr>
          </a:p>
        </p:txBody>
      </p:sp>
      <p:sp>
        <p:nvSpPr>
          <p:cNvPr id="2059" name="Picture 38" descr="shopping_bag_7x7"/>
          <p:cNvSpPr>
            <a:spLocks noChangeAspect="1" noChangeArrowheads="1"/>
          </p:cNvSpPr>
          <p:nvPr userDrawn="1"/>
        </p:nvSpPr>
        <p:spPr bwMode="auto">
          <a:xfrm>
            <a:off x="8212138" y="5972175"/>
            <a:ext cx="449262" cy="434975"/>
          </a:xfrm>
          <a:prstGeom prst="rect">
            <a:avLst/>
          </a:prstGeom>
          <a:solidFill>
            <a:srgbClr val="76BCE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>
              <a:cs typeface="+mn-cs"/>
            </a:endParaRPr>
          </a:p>
        </p:txBody>
      </p:sp>
      <p:pic>
        <p:nvPicPr>
          <p:cNvPr id="1036" name="Picture 39" descr="woman wall 13x13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8686800" y="5518150"/>
            <a:ext cx="4460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rgbClr val="FF0000"/>
        </a:buClr>
        <a:buSzPct val="130000"/>
        <a:buFont typeface="Wingdings" pitchFamily="2" charset="2"/>
        <a:buChar char="n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wibank.co.n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9B369E-8276-4072-90B5-5CE0FD86D43B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2688" y="0"/>
            <a:ext cx="66913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Kiwibank rgb logo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7038" y="452438"/>
            <a:ext cx="15033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87663" y="452438"/>
            <a:ext cx="6021387" cy="1295400"/>
          </a:xfrm>
        </p:spPr>
        <p:txBody>
          <a:bodyPr/>
          <a:lstStyle/>
          <a:p>
            <a:pPr eaLnBrk="1" hangingPunct="1">
              <a:lnSpc>
                <a:spcPts val="4800"/>
              </a:lnSpc>
            </a:pPr>
            <a:r>
              <a:rPr lang="en-AU" smtClean="0"/>
              <a:t>Media Briefing</a:t>
            </a:r>
            <a:br>
              <a:rPr lang="en-AU" smtClean="0"/>
            </a:br>
            <a:r>
              <a:rPr lang="en-NZ" sz="2000" smtClean="0"/>
              <a:t>Financial Results – 31 December 2010</a:t>
            </a:r>
            <a:r>
              <a:rPr lang="en-AU" sz="2000" smtClean="0"/>
              <a:t/>
            </a:r>
            <a:br>
              <a:rPr lang="en-AU" sz="2000" smtClean="0"/>
            </a:br>
            <a:endParaRPr lang="en-A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ECF36-200F-4052-8C3F-021C33CCDD2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2800" smtClean="0"/>
              <a:t>Financial Performance – Capital Adequacy</a:t>
            </a:r>
            <a:endParaRPr lang="en-GB" sz="28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466850"/>
            <a:ext cx="7772400" cy="4518025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spcAft>
                <a:spcPct val="35000"/>
              </a:spcAft>
            </a:pPr>
            <a:r>
              <a:rPr lang="en-US" smtClean="0"/>
              <a:t>Total Capital ratio under Basel II is 11.7% compared to RBNZ’s minimum regulatory capital ratio of 8%</a:t>
            </a:r>
          </a:p>
          <a:p>
            <a:pPr algn="just" eaLnBrk="1" hangingPunct="1">
              <a:spcBef>
                <a:spcPct val="0"/>
              </a:spcBef>
              <a:spcAft>
                <a:spcPct val="35000"/>
              </a:spcAft>
            </a:pPr>
            <a:r>
              <a:rPr lang="en-US" smtClean="0"/>
              <a:t>Total Capital increased by $177.7m to $728.5m, a 32% increase from Dec 09. </a:t>
            </a:r>
          </a:p>
          <a:p>
            <a:pPr algn="just" eaLnBrk="1" hangingPunct="1">
              <a:spcBef>
                <a:spcPct val="0"/>
              </a:spcBef>
              <a:spcAft>
                <a:spcPct val="35000"/>
              </a:spcAft>
            </a:pPr>
            <a:r>
              <a:rPr lang="en-US" smtClean="0"/>
              <a:t>Sufficient capital for immediate growth plans, aided by $150m perpetual preference share (PPS) issuance in May 2010</a:t>
            </a:r>
          </a:p>
          <a:p>
            <a:pPr algn="just" eaLnBrk="1" hangingPunct="1"/>
            <a:r>
              <a:rPr lang="en-GB" smtClean="0">
                <a:cs typeface="Times New Roman" pitchFamily="18" charset="0"/>
              </a:rPr>
              <a:t>Strengthening of Tier 1 Capital ratio from 7.4% in Dec 09 to 9.5% in Dec 10 following $150m PPS share issuance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C573CE-2C59-4B52-8E10-2492CDCA644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5842" name="Slide Number Placeholder 6"/>
          <p:cNvSpPr txBox="1">
            <a:spLocks noGrp="1"/>
          </p:cNvSpPr>
          <p:nvPr/>
        </p:nvSpPr>
        <p:spPr bwMode="auto">
          <a:xfrm>
            <a:off x="5689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GB" sz="1400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Credit Quality (Impaired Assets)</a:t>
            </a:r>
            <a:endParaRPr lang="en-GB" smtClean="0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668338" y="1635125"/>
            <a:ext cx="4497387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The table shows our total impaired assets as a % of total assets from latest available Key Information Summaries.  Kiwibank remains favourably placed against other banks</a:t>
            </a:r>
          </a:p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The ratio has remained consistent across strong balance sheet growth as a result of targeting low LVR, seasoned (i.e. existing, switching) customers to maintain the quality of our lending book.</a:t>
            </a:r>
          </a:p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Impaired Assets of $63.9m include all assets where interest charges have been suspended and a specific provision has been raised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233988" y="4035425"/>
            <a:ext cx="35480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>
                <a:latin typeface="Arial" charset="0"/>
              </a:rPr>
              <a:t>Source:</a:t>
            </a:r>
            <a:r>
              <a:rPr lang="en-GB" sz="1000" i="1">
                <a:latin typeface="Arial" charset="0"/>
              </a:rPr>
              <a:t> Dec 10 GDS for Kiwibank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478463" y="2228850"/>
          <a:ext cx="2908300" cy="1646238"/>
        </p:xfrm>
        <a:graphic>
          <a:graphicData uri="http://schemas.openxmlformats.org/drawingml/2006/table">
            <a:tbl>
              <a:tblPr/>
              <a:tblGrid>
                <a:gridCol w="1131147"/>
                <a:gridCol w="831046"/>
                <a:gridCol w="946469"/>
              </a:tblGrid>
              <a:tr h="357808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Latest KIS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Previous Quarter KIS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Kiwibank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ASB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BNZ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Westpac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904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ANZ National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686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0DDA7-0A2C-4CE4-B1F4-ABCCF3AE66BB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69913" y="149225"/>
            <a:ext cx="7772400" cy="962025"/>
          </a:xfrm>
        </p:spPr>
        <p:txBody>
          <a:bodyPr/>
          <a:lstStyle/>
          <a:p>
            <a:r>
              <a:rPr lang="en-NZ" smtClean="0"/>
              <a:t>Credit Quality (Total Credit Provisions to Total Assets)</a:t>
            </a:r>
            <a:endParaRPr lang="en-GB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5625"/>
            <a:ext cx="4510088" cy="2638425"/>
          </a:xfrm>
        </p:spPr>
        <p:txBody>
          <a:bodyPr/>
          <a:lstStyle/>
          <a:p>
            <a:r>
              <a:rPr lang="en-NZ" sz="1700" smtClean="0"/>
              <a:t>A key focus from management and RBNZ is the total credit provisioning to total assets</a:t>
            </a:r>
          </a:p>
          <a:p>
            <a:r>
              <a:rPr lang="en-NZ" sz="1700" smtClean="0"/>
              <a:t>Each bank has a different product and risk portfolio to Kiwibank, which has a high % secure mortgage book and LMI insurance for assets over 80%.  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5608638" y="3949700"/>
            <a:ext cx="2857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>
                <a:latin typeface="Arial" charset="0"/>
              </a:rPr>
              <a:t>Source: Most recently available GDS’s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434013" y="1958975"/>
          <a:ext cx="2900362" cy="1785938"/>
        </p:xfrm>
        <a:graphic>
          <a:graphicData uri="http://schemas.openxmlformats.org/drawingml/2006/table">
            <a:tbl>
              <a:tblPr/>
              <a:tblGrid>
                <a:gridCol w="1127760"/>
                <a:gridCol w="828558"/>
                <a:gridCol w="943636"/>
              </a:tblGrid>
              <a:tr h="403541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Latest GDS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Previous Quarter GDS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</a:tr>
              <a:tr h="161416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11859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Kiwibank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0.35%</a:t>
                      </a:r>
                      <a:endParaRPr lang="en-NZ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1859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ASB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859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BNZ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859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ANZ/National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859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Westpac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416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5715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4572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7DD23-7A5D-4C6A-BF82-7440245E492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future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44600"/>
            <a:ext cx="7867650" cy="5354638"/>
          </a:xfrm>
        </p:spPr>
        <p:txBody>
          <a:bodyPr/>
          <a:lstStyle/>
          <a:p>
            <a:pPr algn="just" eaLnBrk="1" hangingPunct="1">
              <a:buSzTx/>
            </a:pPr>
            <a:r>
              <a:rPr lang="en-NZ" smtClean="0"/>
              <a:t>Continue strong customer growth through being the banking leader in “value for money”</a:t>
            </a:r>
          </a:p>
          <a:p>
            <a:pPr algn="just" eaLnBrk="1" hangingPunct="1">
              <a:buSzTx/>
            </a:pPr>
            <a:r>
              <a:rPr lang="en-NZ" smtClean="0"/>
              <a:t>Strong focus on helping customers switch to Kiwibank and driving change to make switching between banks easier</a:t>
            </a:r>
          </a:p>
          <a:p>
            <a:pPr algn="just" eaLnBrk="1" hangingPunct="1">
              <a:buSzTx/>
            </a:pPr>
            <a:r>
              <a:rPr lang="en-NZ" smtClean="0"/>
              <a:t>Consider any investment opportunities in the market as they arise</a:t>
            </a:r>
          </a:p>
          <a:p>
            <a:pPr algn="just" eaLnBrk="1" hangingPunct="1">
              <a:buSzTx/>
            </a:pPr>
            <a:r>
              <a:rPr lang="en-NZ" smtClean="0"/>
              <a:t>Active “customer care” programme to help financially distressed customers.</a:t>
            </a:r>
          </a:p>
          <a:p>
            <a:pPr algn="just" eaLnBrk="1" hangingPunct="1">
              <a:buSzTx/>
            </a:pPr>
            <a:r>
              <a:rPr lang="en-NZ" smtClean="0"/>
              <a:t>Growing insurance business – Bancassurance</a:t>
            </a:r>
          </a:p>
          <a:p>
            <a:pPr algn="just" eaLnBrk="1" hangingPunct="1">
              <a:buSzTx/>
            </a:pPr>
            <a:r>
              <a:rPr lang="en-NZ" smtClean="0"/>
              <a:t>Asset financing – Kiwi Asset Finance</a:t>
            </a:r>
          </a:p>
          <a:p>
            <a:pPr algn="just" eaLnBrk="1" hangingPunct="1">
              <a:buSzTx/>
            </a:pPr>
            <a:r>
              <a:rPr lang="en-NZ" smtClean="0"/>
              <a:t>Diversifying and tapping into more offshore funding resources </a:t>
            </a:r>
          </a:p>
          <a:p>
            <a:pPr algn="just" eaLnBrk="1" hangingPunct="1">
              <a:buSzTx/>
              <a:buFont typeface="Wingdings" pitchFamily="2" charset="2"/>
              <a:buNone/>
            </a:pPr>
            <a:endParaRPr lang="en-N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4EB899-8563-44F0-9BB9-0EFACD347BA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Topics Covered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572000"/>
          </a:xfrm>
        </p:spPr>
        <p:txBody>
          <a:bodyPr/>
          <a:lstStyle/>
          <a:p>
            <a:pPr marL="419100" indent="-419100" eaLnBrk="1" hangingPunct="1">
              <a:buSzTx/>
            </a:pPr>
            <a:r>
              <a:rPr lang="en-NZ" smtClean="0"/>
              <a:t>Key Milestones </a:t>
            </a:r>
          </a:p>
          <a:p>
            <a:pPr marL="419100" indent="-419100" eaLnBrk="1" hangingPunct="1">
              <a:buSzTx/>
            </a:pPr>
            <a:r>
              <a:rPr lang="en-NZ" smtClean="0"/>
              <a:t>Financial Performance</a:t>
            </a:r>
          </a:p>
          <a:p>
            <a:pPr marL="419100" indent="-419100" eaLnBrk="1" hangingPunct="1">
              <a:buSzTx/>
            </a:pPr>
            <a:r>
              <a:rPr lang="en-NZ" smtClean="0"/>
              <a:t>Credit Quality</a:t>
            </a:r>
          </a:p>
          <a:p>
            <a:pPr marL="419100" indent="-419100" eaLnBrk="1" hangingPunct="1">
              <a:buSzTx/>
            </a:pPr>
            <a:r>
              <a:rPr lang="en-NZ" smtClean="0"/>
              <a:t>The Future</a:t>
            </a:r>
          </a:p>
          <a:p>
            <a:pPr marL="419100" indent="-419100" eaLnBrk="1" hangingPunct="1"/>
            <a:endParaRPr lang="en-AU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30AE7-9320-455A-9F8C-D90DD4E4B91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Key milestones</a:t>
            </a:r>
            <a:endParaRPr lang="en-A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1289050"/>
            <a:ext cx="7421563" cy="5010150"/>
          </a:xfrm>
        </p:spPr>
        <p:txBody>
          <a:bodyPr/>
          <a:lstStyle/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/>
              <a:t>Profit after tax of $13.9m for the year ended 31 December 2010, a 41% decrease on prior year’s profit of $23.5m 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Continued growth in balance sheet since December 2009:</a:t>
            </a: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Lending increased 12% by $1.2bn to $10.9bn</a:t>
            </a: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10% increase in retail deposits from $6.9bn to $7.6bn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Capital strengthened by $150m perpetual preference shares (PPS) in May 2010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Government to provide uncalled capital on commercial terms to be utilised as protection against a significant unforeseen external event and provide credit rating support 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Ian Fitzgerald appointed as new Kiwibank Chairman 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Paul Brock appointed new Kiwibank CEO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endParaRPr lang="en-NZ" sz="1800" smtClean="0">
              <a:cs typeface="Times New Roman" pitchFamily="18" charset="0"/>
            </a:endParaRP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endParaRPr lang="en-NZ" sz="1800" smtClean="0">
              <a:cs typeface="Times New Roman" pitchFamily="18" charset="0"/>
            </a:endParaRP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endParaRPr lang="en-NZ" sz="18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217FCB-B018-450E-8774-D7F667CB78F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665163" y="809625"/>
            <a:ext cx="7888287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endParaRPr lang="en-NZ" sz="1900" dirty="0">
              <a:latin typeface="Arial" charset="0"/>
              <a:cs typeface="+mn-cs"/>
            </a:endParaRP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2000" dirty="0">
                <a:latin typeface="Arial" charset="0"/>
              </a:rPr>
              <a:t>Launched </a:t>
            </a:r>
            <a:r>
              <a:rPr lang="en-NZ" sz="2000" dirty="0" err="1">
                <a:latin typeface="Arial" charset="0"/>
              </a:rPr>
              <a:t>Kiwibank</a:t>
            </a:r>
            <a:r>
              <a:rPr lang="en-NZ" sz="2000" dirty="0">
                <a:latin typeface="Arial" charset="0"/>
              </a:rPr>
              <a:t> Notice Saver product – a New Zealand first in the savings and investment market. More than half a billion of new to Bank dollars invested in the Notice Saver account 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2000" dirty="0">
                <a:latin typeface="Arial" charset="0"/>
              </a:rPr>
              <a:t>Launched our new Loaded for Travel prepaid Visa card which proved to be very successful with customers. 492 card packs sold with combined total of over $1m loaded onto them between 21-30 June 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2000" dirty="0">
                <a:latin typeface="Arial" charset="0"/>
              </a:rPr>
              <a:t>Awarded Bank of the Year by London-based The Banker magazine for the second year in a row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2000" dirty="0">
                <a:latin typeface="Arial" charset="0"/>
              </a:rPr>
              <a:t>Awarded the 2010 Sunday Star Times </a:t>
            </a:r>
            <a:r>
              <a:rPr lang="en-NZ" sz="2000" dirty="0" err="1">
                <a:latin typeface="Arial" charset="0"/>
              </a:rPr>
              <a:t>Cannex</a:t>
            </a:r>
            <a:r>
              <a:rPr lang="en-NZ" sz="2000" dirty="0">
                <a:latin typeface="Arial" charset="0"/>
              </a:rPr>
              <a:t> </a:t>
            </a:r>
            <a:r>
              <a:rPr lang="en-NZ" sz="2000" dirty="0" err="1">
                <a:latin typeface="Arial" charset="0"/>
              </a:rPr>
              <a:t>Canstar</a:t>
            </a:r>
            <a:r>
              <a:rPr lang="en-NZ" sz="2000" dirty="0">
                <a:latin typeface="Arial" charset="0"/>
              </a:rPr>
              <a:t> Best Value Bank for the fifth year running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2000" dirty="0">
                <a:latin typeface="Arial" charset="0"/>
              </a:rPr>
              <a:t>Awarded New Zealand’s most trusted bank brand by Reader’s Digest for the fourth year running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300" y="276225"/>
            <a:ext cx="485457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NZ" sz="3200" dirty="0">
                <a:solidFill>
                  <a:schemeClr val="bg1"/>
                </a:solidFill>
                <a:latin typeface="+mj-lt"/>
                <a:cs typeface="+mn-cs"/>
              </a:rPr>
              <a:t>Key </a:t>
            </a:r>
            <a:r>
              <a:rPr lang="en-NZ" sz="3200" dirty="0">
                <a:solidFill>
                  <a:schemeClr val="bg1"/>
                </a:solidFill>
                <a:latin typeface="+mj-lt"/>
                <a:cs typeface="+mn-cs"/>
              </a:rPr>
              <a:t>milestones </a:t>
            </a:r>
            <a:r>
              <a:rPr lang="en-NZ" sz="3200" dirty="0">
                <a:solidFill>
                  <a:schemeClr val="bg1"/>
                </a:solidFill>
                <a:latin typeface="+mj-lt"/>
                <a:cs typeface="+mn-cs"/>
              </a:rPr>
              <a:t>continued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F03E00-8F11-420B-BF76-93690B3682D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NZ" smtClean="0"/>
              <a:t>Key milestones continued</a:t>
            </a:r>
            <a:endParaRPr lang="en-A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5963" y="1376363"/>
            <a:ext cx="7732712" cy="3875087"/>
          </a:xfrm>
        </p:spPr>
        <p:txBody>
          <a:bodyPr/>
          <a:lstStyle/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In the 2010 NetGuide website awards held in August, Kiwibank’s website </a:t>
            </a:r>
            <a:r>
              <a:rPr lang="en-NZ" smtClean="0">
                <a:hlinkClick r:id="rId3"/>
              </a:rPr>
              <a:t>www.kiwibank.co.nz</a:t>
            </a:r>
            <a:r>
              <a:rPr lang="en-NZ" smtClean="0"/>
              <a:t> was voted number one in the Financial Services category</a:t>
            </a:r>
          </a:p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Kiwibank Kiwisaver Scheme won both the Investment Statement of the Year award and the Best Other Workplace Savings or Communication award in the industry Workplace Savings Communications award on 9 December</a:t>
            </a:r>
          </a:p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Finalist in two categories of the 2010 Vero Excellence in Business Supports Awards – Large Business and Individual</a:t>
            </a:r>
          </a:p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Heaps!, our free, personal financial management service won the TUANZ Education and Commerce Awards categories on 2 September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F4A53D-BE0B-4B60-AD00-A07FBC79EF6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355600"/>
            <a:ext cx="7772400" cy="781050"/>
          </a:xfrm>
        </p:spPr>
        <p:txBody>
          <a:bodyPr/>
          <a:lstStyle/>
          <a:p>
            <a:pPr eaLnBrk="1" hangingPunct="1"/>
            <a:r>
              <a:rPr lang="en-NZ" smtClean="0"/>
              <a:t>Financial Performance – Profit &amp; Loss</a:t>
            </a:r>
            <a:endParaRPr lang="en-GB" smtClean="0"/>
          </a:p>
        </p:txBody>
      </p:sp>
      <p:sp>
        <p:nvSpPr>
          <p:cNvPr id="25603" name="Rectangle 7"/>
          <p:cNvSpPr>
            <a:spLocks noChangeArrowheads="1"/>
          </p:cNvSpPr>
          <p:nvPr/>
        </p:nvSpPr>
        <p:spPr bwMode="auto">
          <a:xfrm>
            <a:off x="400050" y="1287463"/>
            <a:ext cx="8404225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algn="just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Financial performance impacted by significant increase in impairment losses on loans and advances from $9.7m in Dec09 to $31m in Dec10</a:t>
            </a:r>
          </a:p>
          <a:p>
            <a:pPr marL="355600" indent="-355600" algn="just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Improvement in NII margins   </a:t>
            </a:r>
          </a:p>
        </p:txBody>
      </p:sp>
      <p:sp>
        <p:nvSpPr>
          <p:cNvPr id="25604" name="AutoShape 247"/>
          <p:cNvSpPr>
            <a:spLocks noChangeArrowheads="1"/>
          </p:cNvSpPr>
          <p:nvPr/>
        </p:nvSpPr>
        <p:spPr bwMode="auto">
          <a:xfrm>
            <a:off x="6740525" y="4460875"/>
            <a:ext cx="165100" cy="215900"/>
          </a:xfrm>
          <a:prstGeom prst="downArrow">
            <a:avLst>
              <a:gd name="adj1" fmla="val 50000"/>
              <a:gd name="adj2" fmla="val 50001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5605" name="AutoShape 248"/>
          <p:cNvSpPr>
            <a:spLocks noChangeArrowheads="1"/>
          </p:cNvSpPr>
          <p:nvPr/>
        </p:nvSpPr>
        <p:spPr bwMode="auto">
          <a:xfrm>
            <a:off x="6751638" y="4978400"/>
            <a:ext cx="165100" cy="215900"/>
          </a:xfrm>
          <a:prstGeom prst="downArrow">
            <a:avLst>
              <a:gd name="adj1" fmla="val 50000"/>
              <a:gd name="adj2" fmla="val 50001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5606" name="AutoShape 246"/>
          <p:cNvSpPr>
            <a:spLocks noChangeArrowheads="1"/>
          </p:cNvSpPr>
          <p:nvPr/>
        </p:nvSpPr>
        <p:spPr bwMode="auto">
          <a:xfrm>
            <a:off x="6726238" y="3962400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5607" name="AutoShape 246"/>
          <p:cNvSpPr>
            <a:spLocks noChangeArrowheads="1"/>
          </p:cNvSpPr>
          <p:nvPr/>
        </p:nvSpPr>
        <p:spPr bwMode="auto">
          <a:xfrm>
            <a:off x="6731000" y="3660775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73175" y="2890838"/>
          <a:ext cx="5029200" cy="2308225"/>
        </p:xfrm>
        <a:graphic>
          <a:graphicData uri="http://schemas.openxmlformats.org/drawingml/2006/table">
            <a:tbl>
              <a:tblPr/>
              <a:tblGrid>
                <a:gridCol w="2156729"/>
                <a:gridCol w="826588"/>
                <a:gridCol w="750580"/>
                <a:gridCol w="674572"/>
                <a:gridCol w="620732"/>
              </a:tblGrid>
              <a:tr h="34261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Dollars in thousands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Dec-10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Dec-09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% growth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Net 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   89,373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 66,357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Other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   80,016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 87,754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Total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  169,389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154,111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9.9%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925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Operating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(118,478)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(111,098)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6.6%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Impairment losses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(31,007)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(9,731)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Net profit before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  19,904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 33,282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(</a:t>
                      </a:r>
                      <a:r>
                        <a:rPr lang="en-NZ" sz="1000" b="1" i="0" u="none" strike="noStrike" dirty="0" smtClean="0">
                          <a:latin typeface="Arial"/>
                        </a:rPr>
                        <a:t>40.2%)</a:t>
                      </a:r>
                      <a:endParaRPr lang="en-NZ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Income tax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(5,996)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(9,733)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09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Net profit after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  13,908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 23,549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(</a:t>
                      </a:r>
                      <a:r>
                        <a:rPr lang="en-NZ" sz="1000" b="1" i="0" u="none" strike="noStrike" dirty="0" smtClean="0">
                          <a:latin typeface="Arial"/>
                        </a:rPr>
                        <a:t>40.9%)</a:t>
                      </a:r>
                      <a:endParaRPr lang="en-NZ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8D2837-D683-484D-8D22-53248DC8803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355600"/>
            <a:ext cx="8324850" cy="781050"/>
          </a:xfrm>
        </p:spPr>
        <p:txBody>
          <a:bodyPr/>
          <a:lstStyle/>
          <a:p>
            <a:pPr eaLnBrk="1" hangingPunct="1"/>
            <a:r>
              <a:rPr lang="en-AU" smtClean="0"/>
              <a:t>Financial Performance -  historical summary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sp>
        <p:nvSpPr>
          <p:cNvPr id="27652" name="Rectangle 168"/>
          <p:cNvSpPr>
            <a:spLocks noChangeArrowheads="1"/>
          </p:cNvSpPr>
          <p:nvPr/>
        </p:nvSpPr>
        <p:spPr bwMode="auto">
          <a:xfrm>
            <a:off x="587375" y="1384300"/>
            <a:ext cx="7939088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4500" indent="-444500" algn="just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</a:rPr>
              <a:t>Solid underlying business performance impacted by increase in impairment allowances, reflecting falling values of certain classes of property collateral</a:t>
            </a:r>
            <a:endParaRPr lang="en-GB" sz="1900">
              <a:latin typeface="Arial" charset="0"/>
            </a:endParaRPr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1128713" y="5727700"/>
            <a:ext cx="686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sz="1000">
                <a:latin typeface="Arial" charset="0"/>
              </a:rPr>
              <a:t>* Dec 09 excludes $0.8m profit from The New Zealand Home Loan Company and Kiwi Insurance which was sold to 100% owned NZ Post subsidiary, Kiwi Group Holdings Ltd in June 2009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17638" y="2487613"/>
          <a:ext cx="5670550" cy="2833687"/>
        </p:xfrm>
        <a:graphic>
          <a:graphicData uri="http://schemas.openxmlformats.org/drawingml/2006/table">
            <a:tbl>
              <a:tblPr/>
              <a:tblGrid>
                <a:gridCol w="1735008"/>
                <a:gridCol w="778782"/>
                <a:gridCol w="699918"/>
                <a:gridCol w="644056"/>
                <a:gridCol w="604624"/>
                <a:gridCol w="604624"/>
                <a:gridCol w="604624"/>
              </a:tblGrid>
              <a:tr h="323834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 dirty="0">
                          <a:latin typeface="Arial"/>
                        </a:rPr>
                        <a:t>Dollars in thousands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Dec-10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Dec-09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Dec-08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Dec-07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Dec-06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Dec-05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3115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Interest income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348,498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268,334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362,302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241,413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151,578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80,055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87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Interest expense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(259,125)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(201,977)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(282,707)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(187,952)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(107,820)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(57,117)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99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latin typeface="Arial"/>
                        </a:rPr>
                        <a:t>Net interest income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 dirty="0">
                          <a:latin typeface="Arial"/>
                        </a:rPr>
                        <a:t>89,373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66,357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79,595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53,461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43,758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22,938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51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Other income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80,016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87,754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74,883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69,412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62,365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48,084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75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latin typeface="Arial"/>
                        </a:rPr>
                        <a:t>Total operating income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169,389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154,111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154,478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122,873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106,123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71,022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63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Operating expenses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(118,478)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(111,098)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(110,375)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(89,232)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(80,566)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(61,696)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7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Impairment allowances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(31,007)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(9,731)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(6,153)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(705)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NZ" sz="900" b="0" i="0" u="none" strike="noStrike"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(1,174)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115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latin typeface="Arial"/>
                        </a:rPr>
                        <a:t>Profit before taxation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19,904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33,282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37,950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32,936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25,557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8,152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52996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0" i="0" u="none" strike="noStrike">
                          <a:latin typeface="Arial"/>
                        </a:rPr>
                        <a:t>Income tax expense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(5,996)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(9,733)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(12,148)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(10,281)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(8,311)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0" i="0" u="none" strike="noStrike">
                          <a:latin typeface="Arial"/>
                        </a:rPr>
                        <a:t>(2,708)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115"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 dirty="0">
                          <a:latin typeface="Arial"/>
                        </a:rPr>
                        <a:t>Profit after tax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13,908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23,549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25,802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22,655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latin typeface="Arial"/>
                        </a:rPr>
                        <a:t>17,246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 dirty="0">
                          <a:latin typeface="Arial"/>
                        </a:rPr>
                        <a:t>5,444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99CC00"/>
                      </a:fgClr>
                      <a:bgClr>
                        <a:srgbClr val="FFFFFF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89B42-D2FB-4A4D-868B-C1C15F140145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371475"/>
            <a:ext cx="8164512" cy="685800"/>
          </a:xfrm>
        </p:spPr>
        <p:txBody>
          <a:bodyPr/>
          <a:lstStyle/>
          <a:p>
            <a:pPr eaLnBrk="1" hangingPunct="1"/>
            <a:r>
              <a:rPr lang="en-AU" smtClean="0"/>
              <a:t>Financial Performance - Balance sheet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2644775" y="1446213"/>
            <a:ext cx="6096000" cy="42211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9701" name="Rectangle 13"/>
          <p:cNvSpPr>
            <a:spLocks noChangeArrowheads="1"/>
          </p:cNvSpPr>
          <p:nvPr/>
        </p:nvSpPr>
        <p:spPr bwMode="auto">
          <a:xfrm>
            <a:off x="6400800" y="4025900"/>
            <a:ext cx="257810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9702" name="AutoShape 246"/>
          <p:cNvSpPr>
            <a:spLocks noChangeArrowheads="1"/>
          </p:cNvSpPr>
          <p:nvPr/>
        </p:nvSpPr>
        <p:spPr bwMode="auto">
          <a:xfrm>
            <a:off x="6807200" y="3128963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9703" name="AutoShape 247"/>
          <p:cNvSpPr>
            <a:spLocks noChangeArrowheads="1"/>
          </p:cNvSpPr>
          <p:nvPr/>
        </p:nvSpPr>
        <p:spPr bwMode="auto">
          <a:xfrm>
            <a:off x="6788150" y="3506788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9704" name="AutoShape 247"/>
          <p:cNvSpPr>
            <a:spLocks noChangeArrowheads="1"/>
          </p:cNvSpPr>
          <p:nvPr/>
        </p:nvSpPr>
        <p:spPr bwMode="auto">
          <a:xfrm>
            <a:off x="6816725" y="4143375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9705" name="AutoShape 247"/>
          <p:cNvSpPr>
            <a:spLocks noChangeArrowheads="1"/>
          </p:cNvSpPr>
          <p:nvPr/>
        </p:nvSpPr>
        <p:spPr bwMode="auto">
          <a:xfrm>
            <a:off x="6823075" y="4398963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9706" name="AutoShape 247"/>
          <p:cNvSpPr>
            <a:spLocks noChangeArrowheads="1"/>
          </p:cNvSpPr>
          <p:nvPr/>
        </p:nvSpPr>
        <p:spPr bwMode="auto">
          <a:xfrm>
            <a:off x="6821488" y="4678363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9707" name="Rectangle 16"/>
          <p:cNvSpPr>
            <a:spLocks noChangeArrowheads="1"/>
          </p:cNvSpPr>
          <p:nvPr/>
        </p:nvSpPr>
        <p:spPr bwMode="auto">
          <a:xfrm>
            <a:off x="831850" y="1154113"/>
            <a:ext cx="7834313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Loans and advances continue to grow despite retail and business customers de-leveraging as the economy remains weak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Strong  retail funding ratio as retail deposits grow by over 10%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Capital base strengthened by $150m PPS issuance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endParaRPr lang="en-NZ" sz="1900" i="1">
              <a:latin typeface="Arial" charset="0"/>
              <a:cs typeface="Times New Roman" pitchFamily="18" charset="0"/>
            </a:endParaRP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endParaRPr lang="en-NZ" sz="1900" i="1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9708" name="AutoShape 247"/>
          <p:cNvSpPr>
            <a:spLocks noChangeArrowheads="1"/>
          </p:cNvSpPr>
          <p:nvPr/>
        </p:nvSpPr>
        <p:spPr bwMode="auto">
          <a:xfrm>
            <a:off x="6831013" y="5008563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349375" y="2724150"/>
          <a:ext cx="5295900" cy="3336925"/>
        </p:xfrm>
        <a:graphic>
          <a:graphicData uri="http://schemas.openxmlformats.org/drawingml/2006/table">
            <a:tbl>
              <a:tblPr/>
              <a:tblGrid>
                <a:gridCol w="2879447"/>
                <a:gridCol w="865737"/>
                <a:gridCol w="865737"/>
                <a:gridCol w="126848"/>
                <a:gridCol w="558131"/>
              </a:tblGrid>
              <a:tr h="333702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Dollars in millions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Dec-10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Dec-09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% growth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Assets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Loans and advances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10,933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9,726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12.4%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Wholesale &amp; other assets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2,035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2,292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Total assets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          12,969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          12,018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7.9%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Financed by: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Liabilities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Retail deposits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7,621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6,891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10.6%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Wholesale deposits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3,520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2,850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23.5%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Securities issued &amp; other liabilities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1,228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1,857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Total Liabilities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          </a:t>
                      </a:r>
                      <a:r>
                        <a:rPr lang="en-NZ" sz="1000" b="1" i="0" u="none" strike="noStrike" dirty="0" smtClean="0">
                          <a:latin typeface="Arial"/>
                        </a:rPr>
                        <a:t>12,369 </a:t>
                      </a:r>
                      <a:endParaRPr lang="en-NZ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          11,597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6.6%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Shareholder's equity                    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   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               421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42.8%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Total liabilities and shareholder's equity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          12,969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          12,018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Ratio retail deposits to retail lending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70%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71%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85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* Includes $150m PPS issued in May 2010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9B5E2-869E-405D-B3B6-9E287EC850F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Financial Performance (key ratios)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1149350" y="4687888"/>
            <a:ext cx="7421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sz="1000">
                <a:latin typeface="Arial" charset="0"/>
              </a:rPr>
              <a:t>*   Dec  10 excludes $150m perpetual preference shares issued in May 2010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23975" y="1584325"/>
          <a:ext cx="5180013" cy="2665413"/>
        </p:xfrm>
        <a:graphic>
          <a:graphicData uri="http://schemas.openxmlformats.org/drawingml/2006/table">
            <a:tbl>
              <a:tblPr/>
              <a:tblGrid>
                <a:gridCol w="3255513"/>
                <a:gridCol w="127390"/>
                <a:gridCol w="424632"/>
                <a:gridCol w="693566"/>
                <a:gridCol w="679411"/>
              </a:tblGrid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Ratios in percentage terms (annualised)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Dec-10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Dec-09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583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Profitability measures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Net interest inc./avg.total assets (annualised)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1.42%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1.19%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Net profit after tax/avg shareholder's funds (annualised)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8.29%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17.22%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83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Efficiency measures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Operating expenses/total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69.9%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71.9%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Operating expenses/avg total assets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1.8%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2.0%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83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Average Balances ($000's) per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Lending - Fixed Mortgages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  149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  147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07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Deposits - Term Deposits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    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    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wibank">
  <a:themeElements>
    <a:clrScheme name="Kiwibank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iwib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wibank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wibank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Kiwibank</Template>
  <TotalTime>7415</TotalTime>
  <Words>1069</Words>
  <Application>Microsoft Office PowerPoint</Application>
  <PresentationFormat>On-screen Show (4:3)</PresentationFormat>
  <Paragraphs>317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Times New Roman</vt:lpstr>
      <vt:lpstr>Arial</vt:lpstr>
      <vt:lpstr>Wingdings</vt:lpstr>
      <vt:lpstr>Kiwibank</vt:lpstr>
      <vt:lpstr>Kiwibank</vt:lpstr>
      <vt:lpstr>Media Briefing Financial Results – 31 December 2010 </vt:lpstr>
      <vt:lpstr>Topics Covered</vt:lpstr>
      <vt:lpstr>Key milestones</vt:lpstr>
      <vt:lpstr>Slide 4</vt:lpstr>
      <vt:lpstr>Key milestones continued</vt:lpstr>
      <vt:lpstr>Financial Performance – Profit &amp; Loss</vt:lpstr>
      <vt:lpstr>Financial Performance -  historical summary</vt:lpstr>
      <vt:lpstr>Financial Performance - Balance sheet</vt:lpstr>
      <vt:lpstr>Financial Performance (key ratios)</vt:lpstr>
      <vt:lpstr>Financial Performance – Capital Adequacy</vt:lpstr>
      <vt:lpstr>Credit Quality (Impaired Assets)</vt:lpstr>
      <vt:lpstr>Credit Quality (Total Credit Provisions to Total Assets)</vt:lpstr>
      <vt:lpstr>The future</vt:lpstr>
    </vt:vector>
  </TitlesOfParts>
  <Company>Kiwibank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Briefing Financial Results – 31 December 2006</dc:title>
  <dc:creator>Derek McCorkindale</dc:creator>
  <cp:lastModifiedBy> David Chaston</cp:lastModifiedBy>
  <cp:revision>643</cp:revision>
  <dcterms:created xsi:type="dcterms:W3CDTF">2007-02-15T00:42:09Z</dcterms:created>
  <dcterms:modified xsi:type="dcterms:W3CDTF">2011-02-23T20:50:23Z</dcterms:modified>
</cp:coreProperties>
</file>